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Google Sans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44" Type="http://schemas.openxmlformats.org/officeDocument/2006/relationships/font" Target="fonts/GoogleSansMedium-bold.fntdata"/><Relationship Id="rId21" Type="http://schemas.openxmlformats.org/officeDocument/2006/relationships/slide" Target="slides/slide17.xml"/><Relationship Id="rId43" Type="http://schemas.openxmlformats.org/officeDocument/2006/relationships/font" Target="fonts/GoogleSansMedium-regular.fntdata"/><Relationship Id="rId24" Type="http://schemas.openxmlformats.org/officeDocument/2006/relationships/slide" Target="slides/slide20.xml"/><Relationship Id="rId46" Type="http://schemas.openxmlformats.org/officeDocument/2006/relationships/font" Target="fonts/GoogleSansMedium-boldItalic.fntdata"/><Relationship Id="rId23" Type="http://schemas.openxmlformats.org/officeDocument/2006/relationships/slide" Target="slides/slide19.xml"/><Relationship Id="rId45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.fntdata"/><Relationship Id="rId13" Type="http://schemas.openxmlformats.org/officeDocument/2006/relationships/slide" Target="slides/slide9.xml"/><Relationship Id="rId35" Type="http://schemas.openxmlformats.org/officeDocument/2006/relationships/font" Target="fonts/Nunito-regular.fntdata"/><Relationship Id="rId12" Type="http://schemas.openxmlformats.org/officeDocument/2006/relationships/slide" Target="slides/slide8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37" Type="http://schemas.openxmlformats.org/officeDocument/2006/relationships/font" Target="fonts/Nunito-italic.fntdata"/><Relationship Id="rId14" Type="http://schemas.openxmlformats.org/officeDocument/2006/relationships/slide" Target="slides/slide10.xml"/><Relationship Id="rId36" Type="http://schemas.openxmlformats.org/officeDocument/2006/relationships/font" Target="fonts/Nunito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d4xx78yfI8q05yaVpSqpXqAa1v-My689hXXxFWLKWMs/edit#gid=11573157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extras/cert/TF_Certificate_Candidate_Handbook.pd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5bf28129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5bf28129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5bf28129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5bf28129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5bf281295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15bf281295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5bf28129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15bf28129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5bf281295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15bf281295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5bf281295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5bf281295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C2_W1_Lab_1_cats_vs_dogs.ipynb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https://colab.research.google.com/github/https-deeplearning-ai/tensorflow-1-public/blob/master/C2/W1/ungraded_lab/C2_W1_Lab_1_cats_vs_dogs.ipynb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bf28129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15bf28129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Sensei, abre el siguiente link y ve llenando el ejercicio en clase: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https://github.com/Krax7/tensorflowCertification/blob/master/3-ImageClassification/Solutions/C2W2_Assignment.ipynb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5bf281295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5bf281295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5bf281295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5bf28129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5bf281295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5bf281295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35b80d00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35b80d00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345fe94d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345fe94d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bf281295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bf281295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bf281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bf281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GANTT del Temario DS+AI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5bf281295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15bf281295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Libro Hands On ML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https://github.com/ageron/handson-ml2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Videos y artículos de preparación para el curso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5bf28129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15bf28129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Hemos dividido parte de las habilidades del checklist enumeradas en el </a:t>
            </a:r>
            <a:r>
              <a:rPr b="1" lang="en" sz="12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Candidate Handbook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 lo largo de las 8 sesiones del módulo.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 el propósito de que los estudiantes puedan sentirse cómodos de ir palomeando de su lado conforme avancemos en las semanas.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5bf28129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5bf28129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Q1kol1MwrrwzLInZJq90viR9TaqkQs61/view?usp=sharingion/blob/master/3-ImageClassification/C2W3_Assignment.ipynb" TargetMode="External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hyperlink" Target="https://docs.google.com/presentation/d/1ZIhfjDJutYdWrEilMppHpczb0OzoWY3JItfb8o7kBeE/edit#slide=id.gafe96b6587_0_212" TargetMode="External"/><Relationship Id="rId6" Type="http://schemas.openxmlformats.org/officeDocument/2006/relationships/image" Target="../media/image39.gif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hyperlink" Target="https://www.tensorflow.org/api_docs/python/tf/keras/preprocessing/image/ImageDataGenerator" TargetMode="External"/><Relationship Id="rId9" Type="http://schemas.openxmlformats.org/officeDocument/2006/relationships/image" Target="../media/image44.png"/><Relationship Id="rId5" Type="http://schemas.openxmlformats.org/officeDocument/2006/relationships/hyperlink" Target="https://stackoverflow.com/questions/62484597/understanding-width-shift-range-and-height-shift-range-arguments-in-kerass" TargetMode="External"/><Relationship Id="rId6" Type="http://schemas.openxmlformats.org/officeDocument/2006/relationships/hyperlink" Target="https://stackoverflow.com/questions/62484597/understanding-width-shift-range-and-height-shift-range-arguments-in-kerass" TargetMode="External"/><Relationship Id="rId7" Type="http://schemas.openxmlformats.org/officeDocument/2006/relationships/image" Target="../media/image37.png"/><Relationship Id="rId8" Type="http://schemas.openxmlformats.org/officeDocument/2006/relationships/image" Target="../media/image46.png"/><Relationship Id="rId11" Type="http://schemas.openxmlformats.org/officeDocument/2006/relationships/image" Target="../media/image48.png"/><Relationship Id="rId10" Type="http://schemas.openxmlformats.org/officeDocument/2006/relationships/image" Target="../media/image43.png"/><Relationship Id="rId13" Type="http://schemas.openxmlformats.org/officeDocument/2006/relationships/image" Target="../media/image41.png"/><Relationship Id="rId12" Type="http://schemas.openxmlformats.org/officeDocument/2006/relationships/image" Target="../media/image47.png"/><Relationship Id="rId15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hyperlink" Target="https://www.tensorflow.org/api_docs/python/tf/keras/preprocessing/image/ImageDataGenerator" TargetMode="External"/><Relationship Id="rId9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48.png"/><Relationship Id="rId11" Type="http://schemas.openxmlformats.org/officeDocument/2006/relationships/image" Target="../media/image45.png"/><Relationship Id="rId10" Type="http://schemas.openxmlformats.org/officeDocument/2006/relationships/image" Target="../media/image41.png"/><Relationship Id="rId12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hyperlink" Target="https://github.com/Krax7/tensorflowCertification/blob/master/3-ImageClassification/Excercises/C2W2_Assignment.ipynb" TargetMode="External"/><Relationship Id="rId5" Type="http://schemas.openxmlformats.org/officeDocument/2006/relationships/image" Target="../media/image49.png"/><Relationship Id="rId6" Type="http://schemas.openxmlformats.org/officeDocument/2006/relationships/image" Target="../media/image53.png"/><Relationship Id="rId7" Type="http://schemas.openxmlformats.org/officeDocument/2006/relationships/image" Target="../media/image5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Krax7/tensorflowCertification/blob/master/3-ImageClassification/Excercises/Category3Challenge2.py" TargetMode="External"/><Relationship Id="rId4" Type="http://schemas.openxmlformats.org/officeDocument/2006/relationships/hyperlink" Target="https://github.com/Krax7/tensorflowCertification/blob/master/3-ImageClassification/Excercises/C2W4_Assignment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hyperlink" Target="https://towardsdatascience.com/exploring-image-data-augmentation-with-keras-and-tensorflow-a8162d89b844" TargetMode="External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hyperlink" Target="https://www.tensorflow.org/certificate?hl=es-419" TargetMode="External"/><Relationship Id="rId5" Type="http://schemas.openxmlformats.org/officeDocument/2006/relationships/image" Target="../media/image28.png"/><Relationship Id="rId6" Type="http://schemas.openxmlformats.org/officeDocument/2006/relationships/hyperlink" Target="https://docs.google.com/spreadsheets/d/1d4xx78yfI8q05yaVpSqpXqAa1v-My689hXXxFWLKWMs/edit?usp=sharing" TargetMode="External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 txBox="1"/>
          <p:nvPr/>
        </p:nvSpPr>
        <p:spPr>
          <a:xfrm>
            <a:off x="742175" y="22359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REVIEW: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de categoría 3</a:t>
            </a:r>
            <a:endParaRPr b="1" sz="1800">
              <a:solidFill>
                <a:srgbClr val="441848"/>
              </a:solidFill>
            </a:endParaRPr>
          </a:p>
        </p:txBody>
      </p:sp>
      <p:sp>
        <p:nvSpPr>
          <p:cNvPr id="231" name="Google Shape;231;p49"/>
          <p:cNvSpPr txBox="1"/>
          <p:nvPr/>
        </p:nvSpPr>
        <p:spPr>
          <a:xfrm>
            <a:off x="921450" y="3446100"/>
            <a:ext cx="730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Horses VS Humans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4">
            <a:alphaModFix/>
          </a:blip>
          <a:srcRect b="76853" l="0" r="0" t="0"/>
          <a:stretch/>
        </p:blipFill>
        <p:spPr>
          <a:xfrm>
            <a:off x="2117025" y="1025325"/>
            <a:ext cx="4928550" cy="112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0"/>
          <p:cNvSpPr txBox="1"/>
          <p:nvPr/>
        </p:nvSpPr>
        <p:spPr>
          <a:xfrm>
            <a:off x="4094075" y="1665900"/>
            <a:ext cx="4418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Conceptos 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 Image Augmentation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/>
          <p:nvPr/>
        </p:nvSpPr>
        <p:spPr>
          <a:xfrm>
            <a:off x="377100" y="157675"/>
            <a:ext cx="857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Image Augmentation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00" y="924125"/>
            <a:ext cx="5010076" cy="30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1"/>
          <p:cNvSpPr txBox="1"/>
          <p:nvPr/>
        </p:nvSpPr>
        <p:spPr>
          <a:xfrm>
            <a:off x="457025" y="45533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</a:rPr>
              <a:t>*Clase de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Data Augmentation &amp;&amp; Labeling</a:t>
            </a:r>
            <a:r>
              <a:rPr lang="en" sz="900">
                <a:solidFill>
                  <a:srgbClr val="CCCCCC"/>
                </a:solidFill>
              </a:rPr>
              <a:t> en MLOps</a:t>
            </a:r>
            <a:endParaRPr sz="900">
              <a:solidFill>
                <a:srgbClr val="CCCCCC"/>
              </a:solidFill>
            </a:endParaRPr>
          </a:p>
        </p:txBody>
      </p:sp>
      <p:pic>
        <p:nvPicPr>
          <p:cNvPr id="249" name="Google Shape;24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2100" y="1032200"/>
            <a:ext cx="1389475" cy="13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2030" y="2603499"/>
            <a:ext cx="3338419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2"/>
          <p:cNvSpPr txBox="1"/>
          <p:nvPr/>
        </p:nvSpPr>
        <p:spPr>
          <a:xfrm>
            <a:off x="377100" y="157675"/>
            <a:ext cx="507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Image Data Generator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2"/>
          <p:cNvSpPr txBox="1"/>
          <p:nvPr/>
        </p:nvSpPr>
        <p:spPr>
          <a:xfrm>
            <a:off x="641375" y="824675"/>
            <a:ext cx="4944300" cy="31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Todos son parámetros de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ImageDataGenerator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rescale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Normaliza el valor de los píxeles en la image,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b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rotation_range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Rota la image en un rango de 0 al número de grados dado en este argumento. Cada image se rota un número aleatorio de grados pero dentro del rango,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3* </a:t>
            </a:r>
            <a:r>
              <a:rPr b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width_shift_range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Desplaza la imagen horizontalmente para "descentralizar" el objeto de interés en la imagen,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4* </a:t>
            </a:r>
            <a:r>
              <a:rPr b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height_shift_range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Desplaza la imagen verticalmente para "descentralizar" el objeto de interés en la imagen,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52"/>
          <p:cNvSpPr txBox="1"/>
          <p:nvPr/>
        </p:nvSpPr>
        <p:spPr>
          <a:xfrm>
            <a:off x="715050" y="4349350"/>
            <a:ext cx="267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en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Para entender más el 3 y 4: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link</a:t>
            </a:r>
            <a:r>
              <a:rPr lang="en" sz="1200">
                <a:solidFill>
                  <a:srgbClr val="B7B7B7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7125" y="4445376"/>
            <a:ext cx="931395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9324" y="519875"/>
            <a:ext cx="2776224" cy="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79345" y="1052175"/>
            <a:ext cx="2776204" cy="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79305" y="1584475"/>
            <a:ext cx="2776244" cy="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79388" y="2088850"/>
            <a:ext cx="2776163" cy="44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79388" y="2553909"/>
            <a:ext cx="2776163" cy="44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79350" y="3018963"/>
            <a:ext cx="2776200" cy="44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79350" y="3511883"/>
            <a:ext cx="2776158" cy="45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79400" y="4015425"/>
            <a:ext cx="2776150" cy="43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3"/>
          <p:cNvSpPr txBox="1"/>
          <p:nvPr/>
        </p:nvSpPr>
        <p:spPr>
          <a:xfrm>
            <a:off x="377100" y="157675"/>
            <a:ext cx="857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Image Data Generator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3"/>
          <p:cNvSpPr txBox="1"/>
          <p:nvPr/>
        </p:nvSpPr>
        <p:spPr>
          <a:xfrm>
            <a:off x="648625" y="833400"/>
            <a:ext cx="48789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Todos son parámetros de 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ImageDataGenerator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 </a:t>
            </a:r>
            <a:r>
              <a:rPr b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shear_range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Recorta fragmentos de la imagen de forma aleatoria. El número representa el porcentaje de imagen a recortar en cada iteración.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b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zoom_range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Hace zoom en zonas aleatorias de la cada imagen. El número representar el nivel zoom en porcentaje.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7 </a:t>
            </a:r>
            <a:r>
              <a:rPr b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horizontal_flip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Cada imagen tendrá una versión volteada horizontalmente. </a:t>
            </a:r>
            <a:endParaRPr sz="1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8 </a:t>
            </a:r>
            <a:r>
              <a:rPr b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fill_mode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Rellena los huecos en la imagen imitando los píxeles más cercanos a cada "hueco". (edited)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324" y="519875"/>
            <a:ext cx="2776224" cy="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9345" y="1052175"/>
            <a:ext cx="2776204" cy="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9305" y="1584475"/>
            <a:ext cx="2776244" cy="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9388" y="2088850"/>
            <a:ext cx="2776163" cy="44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79388" y="2553909"/>
            <a:ext cx="2776163" cy="44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79350" y="3018963"/>
            <a:ext cx="2776200" cy="44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79350" y="3511883"/>
            <a:ext cx="2776158" cy="45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79400" y="4015425"/>
            <a:ext cx="2776150" cy="43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4094075" y="1972050"/>
            <a:ext cx="4418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Categoria 3</a:t>
            </a:r>
            <a:endParaRPr b="1"/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5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3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5"/>
          <p:cNvSpPr txBox="1"/>
          <p:nvPr/>
        </p:nvSpPr>
        <p:spPr>
          <a:xfrm>
            <a:off x="442200" y="1854925"/>
            <a:ext cx="35400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Cats and Dogs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298" name="Google Shape;298;p55"/>
          <p:cNvSpPr txBox="1"/>
          <p:nvPr/>
        </p:nvSpPr>
        <p:spPr>
          <a:xfrm>
            <a:off x="448853" y="2455500"/>
            <a:ext cx="337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C2W2_Assignment.ipynb</a:t>
            </a:r>
            <a:endParaRPr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55"/>
          <p:cNvPicPr preferRelativeResize="0"/>
          <p:nvPr/>
        </p:nvPicPr>
        <p:blipFill rotWithShape="1">
          <a:blip r:embed="rId5">
            <a:alphaModFix/>
          </a:blip>
          <a:srcRect b="58994" l="0" r="0" t="0"/>
          <a:stretch/>
        </p:blipFill>
        <p:spPr>
          <a:xfrm>
            <a:off x="3800600" y="3866150"/>
            <a:ext cx="1390374" cy="4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 rotWithShape="1">
          <a:blip r:embed="rId6">
            <a:alphaModFix/>
          </a:blip>
          <a:srcRect b="58204" l="0" r="0" t="0"/>
          <a:stretch/>
        </p:blipFill>
        <p:spPr>
          <a:xfrm>
            <a:off x="5048700" y="3857909"/>
            <a:ext cx="1390374" cy="43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1625" y="1063599"/>
            <a:ext cx="4905149" cy="2759149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55"/>
          <p:cNvPicPr preferRelativeResize="0"/>
          <p:nvPr/>
        </p:nvPicPr>
        <p:blipFill rotWithShape="1">
          <a:blip r:embed="rId5">
            <a:alphaModFix/>
          </a:blip>
          <a:srcRect b="58994" l="0" r="0" t="0"/>
          <a:stretch/>
        </p:blipFill>
        <p:spPr>
          <a:xfrm>
            <a:off x="6286675" y="3870275"/>
            <a:ext cx="1390374" cy="4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5"/>
          <p:cNvPicPr preferRelativeResize="0"/>
          <p:nvPr/>
        </p:nvPicPr>
        <p:blipFill rotWithShape="1">
          <a:blip r:embed="rId6">
            <a:alphaModFix/>
          </a:blip>
          <a:srcRect b="58204" l="0" r="0" t="0"/>
          <a:stretch/>
        </p:blipFill>
        <p:spPr>
          <a:xfrm>
            <a:off x="7534775" y="3862034"/>
            <a:ext cx="1390374" cy="43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08" name="Google Shape;3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6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56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1" name="Google Shape;3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/>
        </p:nvSpPr>
        <p:spPr>
          <a:xfrm>
            <a:off x="4094075" y="2116050"/>
            <a:ext cx="44187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/>
          </a:p>
        </p:txBody>
      </p:sp>
      <p:pic>
        <p:nvPicPr>
          <p:cNvPr id="319" name="Google Shape;3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 txBox="1"/>
          <p:nvPr/>
        </p:nvSpPr>
        <p:spPr>
          <a:xfrm>
            <a:off x="742175" y="17025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de categoría 3</a:t>
            </a:r>
            <a:endParaRPr b="1" sz="1800">
              <a:solidFill>
                <a:srgbClr val="441848"/>
              </a:solidFill>
            </a:endParaRPr>
          </a:p>
        </p:txBody>
      </p:sp>
      <p:sp>
        <p:nvSpPr>
          <p:cNvPr id="327" name="Google Shape;327;p58"/>
          <p:cNvSpPr txBox="1"/>
          <p:nvPr/>
        </p:nvSpPr>
        <p:spPr>
          <a:xfrm>
            <a:off x="921450" y="2988900"/>
            <a:ext cx="7301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Category3Challenge2.py (Python File)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Category3Challenge2.ipynb (Notebook)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9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4" name="Google Shape;3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340" name="Google Shape;3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3843025" y="1788350"/>
            <a:ext cx="4901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de imágenes (Parte 2)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502950" y="2856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502950" y="1394925"/>
            <a:ext cx="82209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Resolución del ejercicio de categoría 3 🤖💜.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omprender cómo crear modelos de reconocimiento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 imágenes y detección de objetos con redes neuronales profundas y redes neuronales convolucionales mediante TensorFlow 2.x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🤖. 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en esta sesión para el challenge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 vamos a completar el 4to ejercicio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altamente parecido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al examen de certificación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🤖💜.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548850" y="1201800"/>
            <a:ext cx="75063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dudas del ejercicio de categoría 3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Conceptos de Image Augmentation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7:30 - 8:25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Ejercicio de categoría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3: Cats and Dogs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8:25 - 8:40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Ejercicio de categoría 3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377100" y="157675"/>
            <a:ext cx="85797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6"/>
          <p:cNvSpPr txBox="1"/>
          <p:nvPr/>
        </p:nvSpPr>
        <p:spPr>
          <a:xfrm>
            <a:off x="466850" y="1837625"/>
            <a:ext cx="38346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2608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Exploring Data Augmentation with Keras and TensorFlow</a:t>
            </a:r>
            <a:endParaRPr b="1" sz="1600">
              <a:solidFill>
                <a:srgbClr val="0097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450" y="1013450"/>
            <a:ext cx="3260226" cy="32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377100" y="157675"/>
            <a:ext cx="85797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Checklist </a:t>
            </a: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- GANTT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7"/>
          <p:cNvSpPr txBox="1"/>
          <p:nvPr/>
        </p:nvSpPr>
        <p:spPr>
          <a:xfrm>
            <a:off x="417325" y="4074650"/>
            <a:ext cx="2542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Adecuación del checklist a modo de </a:t>
            </a:r>
            <a:r>
              <a:rPr b="1"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Gantt</a:t>
            </a:r>
            <a:endParaRPr b="1" i="0" sz="1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925" y="1347450"/>
            <a:ext cx="7187500" cy="26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0250" y="4149639"/>
            <a:ext cx="319275" cy="31223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/>
        </p:nvSpPr>
        <p:spPr>
          <a:xfrm>
            <a:off x="4094075" y="1921650"/>
            <a:ext cx="44187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Review </a:t>
            </a:r>
            <a:endParaRPr b="1"/>
          </a:p>
        </p:txBody>
      </p:sp>
      <p:pic>
        <p:nvPicPr>
          <p:cNvPr id="223" name="Google Shape;2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